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Amatic SC"/>
      <p:regular r:id="rId17"/>
      <p:bold r:id="rId18"/>
    </p:embeddedFont>
    <p:embeddedFont>
      <p:font typeface="Source Code Pr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ourceCodePro-bold.fntdata"/><Relationship Id="rId11" Type="http://schemas.openxmlformats.org/officeDocument/2006/relationships/slide" Target="slides/slide6.xml"/><Relationship Id="rId22" Type="http://schemas.openxmlformats.org/officeDocument/2006/relationships/font" Target="fonts/SourceCodePro-boldItalic.fntdata"/><Relationship Id="rId10" Type="http://schemas.openxmlformats.org/officeDocument/2006/relationships/slide" Target="slides/slide5.xml"/><Relationship Id="rId21" Type="http://schemas.openxmlformats.org/officeDocument/2006/relationships/font" Target="fonts/SourceCodePr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AmaticSC-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SourceCodePro-regular.fntdata"/><Relationship Id="rId6" Type="http://schemas.openxmlformats.org/officeDocument/2006/relationships/slide" Target="slides/slide1.xml"/><Relationship Id="rId18" Type="http://schemas.openxmlformats.org/officeDocument/2006/relationships/font" Target="fonts/AmaticSC-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png>
</file>

<file path=ppt/media/image5.png>
</file>

<file path=ppt/media/image6.pn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addd9b6fa2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addd9b6fa2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a17ed7c662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a17ed7c662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a17ed7c662_0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a17ed7c662_0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a17ed7c662_0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a17ed7c662_0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a17ed7c662_0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a17ed7c662_0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a17ed7c662_0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a17ed7c662_0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a17ed7c662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a17ed7c662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addd9b6fa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addd9b6fa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a97f6ff0a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a97f6ff0a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a97f6ff0a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a97f6ff0a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hrapplication01.github.io/Zublin/" TargetMode="External"/><Relationship Id="rId4" Type="http://schemas.openxmlformats.org/officeDocument/2006/relationships/image" Target="../media/image6.pn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8.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72622"/>
        </a:solidFill>
      </p:bgPr>
    </p:bg>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a:effectLst>
            <a:outerShdw blurRad="57150" rotWithShape="0" algn="bl" dist="38100">
              <a:srgbClr val="000000">
                <a:alpha val="77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000000"/>
                </a:solidFill>
                <a:latin typeface="Source Code Pro"/>
                <a:ea typeface="Source Code Pro"/>
                <a:cs typeface="Source Code Pro"/>
                <a:sym typeface="Source Code Pro"/>
              </a:rPr>
              <a:t>Besser</a:t>
            </a:r>
            <a:endParaRPr>
              <a:solidFill>
                <a:srgbClr val="000000"/>
              </a:solidFill>
              <a:latin typeface="Source Code Pro"/>
              <a:ea typeface="Source Code Pro"/>
              <a:cs typeface="Source Code Pro"/>
              <a:sym typeface="Source Code Pro"/>
            </a:endParaRPr>
          </a:p>
        </p:txBody>
      </p:sp>
      <p:sp>
        <p:nvSpPr>
          <p:cNvPr id="57" name="Google Shape;57;p13"/>
          <p:cNvSpPr txBox="1"/>
          <p:nvPr>
            <p:ph idx="1" type="subTitle"/>
          </p:nvPr>
        </p:nvSpPr>
        <p:spPr>
          <a:xfrm>
            <a:off x="85725" y="3890400"/>
            <a:ext cx="89904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Christian Childress	|	Jason Logerquist	|	Kristade Swain</a:t>
            </a:r>
            <a:endParaRPr sz="1800"/>
          </a:p>
        </p:txBody>
      </p:sp>
      <p:pic>
        <p:nvPicPr>
          <p:cNvPr id="58" name="Google Shape;58;p13"/>
          <p:cNvPicPr preferRelativeResize="0"/>
          <p:nvPr/>
        </p:nvPicPr>
        <p:blipFill>
          <a:blip r:embed="rId3">
            <a:alphaModFix/>
          </a:blip>
          <a:stretch>
            <a:fillRect/>
          </a:stretch>
        </p:blipFill>
        <p:spPr>
          <a:xfrm>
            <a:off x="7810500" y="4676775"/>
            <a:ext cx="1333500" cy="4667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Source Code Pro"/>
                <a:ea typeface="Source Code Pro"/>
                <a:cs typeface="Source Code Pro"/>
                <a:sym typeface="Source Code Pro"/>
              </a:rPr>
              <a:t>Website Walk-through</a:t>
            </a:r>
            <a:endParaRPr>
              <a:solidFill>
                <a:srgbClr val="000000"/>
              </a:solidFill>
              <a:latin typeface="Source Code Pro"/>
              <a:ea typeface="Source Code Pro"/>
              <a:cs typeface="Source Code Pro"/>
              <a:sym typeface="Source Code Pro"/>
            </a:endParaRPr>
          </a:p>
        </p:txBody>
      </p:sp>
      <p:sp>
        <p:nvSpPr>
          <p:cNvPr id="128" name="Google Shape;128;p22"/>
          <p:cNvSpPr txBox="1"/>
          <p:nvPr>
            <p:ph idx="1" type="body"/>
          </p:nvPr>
        </p:nvSpPr>
        <p:spPr>
          <a:xfrm>
            <a:off x="311700" y="1082850"/>
            <a:ext cx="8520600" cy="3486000"/>
          </a:xfrm>
          <a:prstGeom prst="rect">
            <a:avLst/>
          </a:prstGeom>
          <a:solidFill>
            <a:srgbClr val="D72622"/>
          </a:solidFill>
        </p:spPr>
        <p:txBody>
          <a:bodyPr anchorCtr="0" anchor="t" bIns="91425" lIns="91425" spcFirstLastPara="1" rIns="91425" wrap="square" tIns="91425">
            <a:noAutofit/>
          </a:bodyPr>
          <a:lstStyle/>
          <a:p>
            <a:pPr indent="0" lvl="0" marL="0" rtl="0" algn="l">
              <a:spcBef>
                <a:spcPts val="0"/>
              </a:spcBef>
              <a:spcAft>
                <a:spcPts val="0"/>
              </a:spcAft>
              <a:buNone/>
            </a:pPr>
            <a:r>
              <a:t/>
            </a:r>
            <a:endParaRPr b="1" sz="2000">
              <a:solidFill>
                <a:srgbClr val="000000"/>
              </a:solidFill>
            </a:endParaRPr>
          </a:p>
          <a:p>
            <a:pPr indent="0" lvl="0" marL="0" rtl="0" algn="l">
              <a:spcBef>
                <a:spcPts val="1600"/>
              </a:spcBef>
              <a:spcAft>
                <a:spcPts val="1600"/>
              </a:spcAft>
              <a:buNone/>
            </a:pPr>
            <a:r>
              <a:t/>
            </a:r>
            <a:endParaRPr/>
          </a:p>
        </p:txBody>
      </p:sp>
      <p:pic>
        <p:nvPicPr>
          <p:cNvPr id="129" name="Google Shape;129;p22">
            <a:hlinkClick r:id="rId3"/>
          </p:cNvPr>
          <p:cNvPicPr preferRelativeResize="0"/>
          <p:nvPr/>
        </p:nvPicPr>
        <p:blipFill>
          <a:blip r:embed="rId4">
            <a:alphaModFix/>
          </a:blip>
          <a:stretch>
            <a:fillRect/>
          </a:stretch>
        </p:blipFill>
        <p:spPr>
          <a:xfrm>
            <a:off x="1044775" y="1168797"/>
            <a:ext cx="7054450" cy="3314124"/>
          </a:xfrm>
          <a:prstGeom prst="rect">
            <a:avLst/>
          </a:prstGeom>
          <a:noFill/>
          <a:ln>
            <a:noFill/>
          </a:ln>
        </p:spPr>
      </p:pic>
      <p:pic>
        <p:nvPicPr>
          <p:cNvPr id="130" name="Google Shape;130;p22"/>
          <p:cNvPicPr preferRelativeResize="0"/>
          <p:nvPr/>
        </p:nvPicPr>
        <p:blipFill>
          <a:blip r:embed="rId5">
            <a:alphaModFix/>
          </a:blip>
          <a:stretch>
            <a:fillRect/>
          </a:stretch>
        </p:blipFill>
        <p:spPr>
          <a:xfrm>
            <a:off x="7498800" y="4102150"/>
            <a:ext cx="1333500" cy="466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72622"/>
                </a:solidFill>
                <a:latin typeface="Source Code Pro"/>
                <a:ea typeface="Source Code Pro"/>
                <a:cs typeface="Source Code Pro"/>
                <a:sym typeface="Source Code Pro"/>
              </a:rPr>
              <a:t>Live Demo</a:t>
            </a:r>
            <a:endParaRPr>
              <a:solidFill>
                <a:srgbClr val="D72622"/>
              </a:solidFill>
              <a:latin typeface="Source Code Pro"/>
              <a:ea typeface="Source Code Pro"/>
              <a:cs typeface="Source Code Pro"/>
              <a:sym typeface="Source Code Pro"/>
            </a:endParaRPr>
          </a:p>
        </p:txBody>
      </p:sp>
      <p:sp>
        <p:nvSpPr>
          <p:cNvPr id="136" name="Google Shape;136;p23"/>
          <p:cNvSpPr txBox="1"/>
          <p:nvPr>
            <p:ph idx="1" type="body"/>
          </p:nvPr>
        </p:nvSpPr>
        <p:spPr>
          <a:xfrm>
            <a:off x="311700" y="1228675"/>
            <a:ext cx="8520600" cy="3340200"/>
          </a:xfrm>
          <a:prstGeom prst="rect">
            <a:avLst/>
          </a:prstGeom>
          <a:solidFill>
            <a:srgbClr val="D72622"/>
          </a:solidFill>
        </p:spPr>
        <p:txBody>
          <a:bodyPr anchorCtr="0" anchor="t" bIns="91425" lIns="91425" spcFirstLastPara="1" rIns="91425" wrap="square" tIns="91425">
            <a:noAutofit/>
          </a:bodyPr>
          <a:lstStyle/>
          <a:p>
            <a:pPr indent="0" lvl="0" marL="0" rtl="0" algn="l">
              <a:spcBef>
                <a:spcPts val="0"/>
              </a:spcBef>
              <a:spcAft>
                <a:spcPts val="0"/>
              </a:spcAft>
              <a:buNone/>
            </a:pPr>
            <a:r>
              <a:t/>
            </a:r>
            <a:endParaRPr b="1" sz="2000">
              <a:solidFill>
                <a:srgbClr val="000000"/>
              </a:solidFill>
            </a:endParaRPr>
          </a:p>
          <a:p>
            <a:pPr indent="0" lvl="0" marL="0" rtl="0" algn="l">
              <a:spcBef>
                <a:spcPts val="1600"/>
              </a:spcBef>
              <a:spcAft>
                <a:spcPts val="1600"/>
              </a:spcAft>
              <a:buNone/>
            </a:pPr>
            <a:r>
              <a:t/>
            </a:r>
            <a:endParaRPr/>
          </a:p>
        </p:txBody>
      </p:sp>
      <p:pic>
        <p:nvPicPr>
          <p:cNvPr id="137" name="Google Shape;137;p23"/>
          <p:cNvPicPr preferRelativeResize="0"/>
          <p:nvPr/>
        </p:nvPicPr>
        <p:blipFill>
          <a:blip r:embed="rId3">
            <a:alphaModFix/>
          </a:blip>
          <a:stretch>
            <a:fillRect/>
          </a:stretch>
        </p:blipFill>
        <p:spPr>
          <a:xfrm>
            <a:off x="7498800" y="4102150"/>
            <a:ext cx="1333500" cy="466725"/>
          </a:xfrm>
          <a:prstGeom prst="rect">
            <a:avLst/>
          </a:prstGeom>
          <a:noFill/>
          <a:ln>
            <a:noFill/>
          </a:ln>
        </p:spPr>
      </p:pic>
      <p:pic>
        <p:nvPicPr>
          <p:cNvPr id="138" name="Google Shape;138;p23"/>
          <p:cNvPicPr preferRelativeResize="0"/>
          <p:nvPr/>
        </p:nvPicPr>
        <p:blipFill>
          <a:blip r:embed="rId4">
            <a:alphaModFix/>
          </a:blip>
          <a:stretch>
            <a:fillRect/>
          </a:stretch>
        </p:blipFill>
        <p:spPr>
          <a:xfrm>
            <a:off x="2286000" y="1695050"/>
            <a:ext cx="4572000" cy="2407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Source Code Pro"/>
                <a:ea typeface="Source Code Pro"/>
                <a:cs typeface="Source Code Pro"/>
                <a:sym typeface="Source Code Pro"/>
              </a:rPr>
              <a:t>Focus</a:t>
            </a:r>
            <a:endParaRPr>
              <a:solidFill>
                <a:srgbClr val="000000"/>
              </a:solidFill>
              <a:latin typeface="Source Code Pro"/>
              <a:ea typeface="Source Code Pro"/>
              <a:cs typeface="Source Code Pro"/>
              <a:sym typeface="Source Code Pro"/>
            </a:endParaRPr>
          </a:p>
        </p:txBody>
      </p:sp>
      <p:sp>
        <p:nvSpPr>
          <p:cNvPr id="64" name="Google Shape;64;p14"/>
          <p:cNvSpPr txBox="1"/>
          <p:nvPr>
            <p:ph idx="1" type="body"/>
          </p:nvPr>
        </p:nvSpPr>
        <p:spPr>
          <a:xfrm>
            <a:off x="311700" y="1228675"/>
            <a:ext cx="5403300" cy="3340200"/>
          </a:xfrm>
          <a:prstGeom prst="rect">
            <a:avLst/>
          </a:prstGeom>
          <a:solidFill>
            <a:srgbClr val="D72622"/>
          </a:solidFill>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Char char="●"/>
            </a:pPr>
            <a:r>
              <a:rPr b="1" lang="en" sz="1700">
                <a:solidFill>
                  <a:srgbClr val="000000"/>
                </a:solidFill>
              </a:rPr>
              <a:t>Create new employee suggestion system for Zublin</a:t>
            </a:r>
            <a:endParaRPr b="1" sz="1700">
              <a:solidFill>
                <a:srgbClr val="000000"/>
              </a:solidFill>
            </a:endParaRPr>
          </a:p>
          <a:p>
            <a:pPr indent="-336550" lvl="0" marL="457200" rtl="0" algn="l">
              <a:spcBef>
                <a:spcPts val="0"/>
              </a:spcBef>
              <a:spcAft>
                <a:spcPts val="0"/>
              </a:spcAft>
              <a:buClr>
                <a:srgbClr val="000000"/>
              </a:buClr>
              <a:buSzPts val="1700"/>
              <a:buChar char="●"/>
            </a:pPr>
            <a:r>
              <a:rPr b="1" lang="en" sz="1700">
                <a:solidFill>
                  <a:srgbClr val="000000"/>
                </a:solidFill>
              </a:rPr>
              <a:t>Employees can quickly and easily notify administration about potential new ideas</a:t>
            </a:r>
            <a:endParaRPr b="1" sz="1700">
              <a:solidFill>
                <a:srgbClr val="000000"/>
              </a:solidFill>
            </a:endParaRPr>
          </a:p>
          <a:p>
            <a:pPr indent="-336550" lvl="0" marL="457200" rtl="0" algn="l">
              <a:spcBef>
                <a:spcPts val="0"/>
              </a:spcBef>
              <a:spcAft>
                <a:spcPts val="0"/>
              </a:spcAft>
              <a:buClr>
                <a:srgbClr val="000000"/>
              </a:buClr>
              <a:buSzPts val="1700"/>
              <a:buChar char="●"/>
            </a:pPr>
            <a:r>
              <a:rPr b="1" lang="en" sz="1700">
                <a:solidFill>
                  <a:srgbClr val="000000"/>
                </a:solidFill>
              </a:rPr>
              <a:t>Any employee (whether blue or white collar) could suggest an idea </a:t>
            </a:r>
            <a:endParaRPr b="1" sz="1700">
              <a:solidFill>
                <a:srgbClr val="000000"/>
              </a:solidFill>
            </a:endParaRPr>
          </a:p>
          <a:p>
            <a:pPr indent="-336550" lvl="0" marL="457200" rtl="0" algn="l">
              <a:spcBef>
                <a:spcPts val="0"/>
              </a:spcBef>
              <a:spcAft>
                <a:spcPts val="0"/>
              </a:spcAft>
              <a:buClr>
                <a:srgbClr val="000000"/>
              </a:buClr>
              <a:buSzPts val="1700"/>
              <a:buChar char="●"/>
            </a:pPr>
            <a:r>
              <a:rPr b="1" lang="en" sz="1700">
                <a:solidFill>
                  <a:srgbClr val="000000"/>
                </a:solidFill>
              </a:rPr>
              <a:t>Potential Ideas are rated and ranked</a:t>
            </a:r>
            <a:endParaRPr b="1" sz="1700">
              <a:solidFill>
                <a:srgbClr val="000000"/>
              </a:solidFill>
            </a:endParaRPr>
          </a:p>
          <a:p>
            <a:pPr indent="-336550" lvl="0" marL="457200" rtl="0" algn="l">
              <a:spcBef>
                <a:spcPts val="0"/>
              </a:spcBef>
              <a:spcAft>
                <a:spcPts val="0"/>
              </a:spcAft>
              <a:buClr>
                <a:srgbClr val="000000"/>
              </a:buClr>
              <a:buSzPts val="1700"/>
              <a:buChar char="●"/>
            </a:pPr>
            <a:r>
              <a:rPr b="1" lang="en" sz="1700">
                <a:solidFill>
                  <a:srgbClr val="000000"/>
                </a:solidFill>
              </a:rPr>
              <a:t>Reviewers decide whether or not ideas should continue or end </a:t>
            </a:r>
            <a:endParaRPr b="1" sz="1700">
              <a:solidFill>
                <a:srgbClr val="000000"/>
              </a:solidFill>
            </a:endParaRPr>
          </a:p>
          <a:p>
            <a:pPr indent="0" lvl="0" marL="0" rtl="0" algn="l">
              <a:spcBef>
                <a:spcPts val="1600"/>
              </a:spcBef>
              <a:spcAft>
                <a:spcPts val="1600"/>
              </a:spcAft>
              <a:buNone/>
            </a:pPr>
            <a:r>
              <a:t/>
            </a:r>
            <a:endParaRPr/>
          </a:p>
        </p:txBody>
      </p:sp>
      <p:pic>
        <p:nvPicPr>
          <p:cNvPr descr="Ein Bild, das Person, Uniform, draußen, Mann enthält.&#10;&#10;Automatisch generierte Beschreibung" id="65" name="Google Shape;65;p14"/>
          <p:cNvPicPr preferRelativeResize="0"/>
          <p:nvPr/>
        </p:nvPicPr>
        <p:blipFill rotWithShape="1">
          <a:blip r:embed="rId3">
            <a:alphaModFix/>
          </a:blip>
          <a:srcRect b="0" l="0" r="0" t="0"/>
          <a:stretch/>
        </p:blipFill>
        <p:spPr>
          <a:xfrm>
            <a:off x="5715000" y="1228675"/>
            <a:ext cx="3179100" cy="3340200"/>
          </a:xfrm>
          <a:prstGeom prst="rect">
            <a:avLst/>
          </a:prstGeom>
          <a:noFill/>
          <a:ln>
            <a:noFill/>
          </a:ln>
        </p:spPr>
      </p:pic>
      <p:pic>
        <p:nvPicPr>
          <p:cNvPr id="66" name="Google Shape;66;p14"/>
          <p:cNvPicPr preferRelativeResize="0"/>
          <p:nvPr/>
        </p:nvPicPr>
        <p:blipFill>
          <a:blip r:embed="rId4">
            <a:alphaModFix/>
          </a:blip>
          <a:stretch>
            <a:fillRect/>
          </a:stretch>
        </p:blipFill>
        <p:spPr>
          <a:xfrm>
            <a:off x="7560600" y="4102150"/>
            <a:ext cx="1333500" cy="466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Source Code Pro"/>
                <a:ea typeface="Source Code Pro"/>
                <a:cs typeface="Source Code Pro"/>
                <a:sym typeface="Source Code Pro"/>
              </a:rPr>
              <a:t>Sprint 3 - Goal</a:t>
            </a:r>
            <a:endParaRPr>
              <a:solidFill>
                <a:srgbClr val="000000"/>
              </a:solidFill>
              <a:latin typeface="Source Code Pro"/>
              <a:ea typeface="Source Code Pro"/>
              <a:cs typeface="Source Code Pro"/>
              <a:sym typeface="Source Code Pro"/>
            </a:endParaRPr>
          </a:p>
        </p:txBody>
      </p:sp>
      <p:sp>
        <p:nvSpPr>
          <p:cNvPr id="72" name="Google Shape;72;p15"/>
          <p:cNvSpPr txBox="1"/>
          <p:nvPr>
            <p:ph idx="1" type="body"/>
          </p:nvPr>
        </p:nvSpPr>
        <p:spPr>
          <a:xfrm>
            <a:off x="311700" y="1228675"/>
            <a:ext cx="8520600" cy="3340200"/>
          </a:xfrm>
          <a:prstGeom prst="rect">
            <a:avLst/>
          </a:prstGeom>
          <a:solidFill>
            <a:srgbClr val="D72622"/>
          </a:solidFill>
        </p:spPr>
        <p:txBody>
          <a:bodyPr anchorCtr="0" anchor="t" bIns="91425" lIns="91425" spcFirstLastPara="1" rIns="91425" wrap="square" tIns="91425">
            <a:noAutofit/>
          </a:bodyPr>
          <a:lstStyle/>
          <a:p>
            <a:pPr indent="457200" lvl="0" marL="0" rtl="0" algn="l">
              <a:spcBef>
                <a:spcPts val="0"/>
              </a:spcBef>
              <a:spcAft>
                <a:spcPts val="0"/>
              </a:spcAft>
              <a:buNone/>
            </a:pPr>
            <a:r>
              <a:rPr b="1" lang="en" sz="1700">
                <a:solidFill>
                  <a:srgbClr val="000000"/>
                </a:solidFill>
              </a:rPr>
              <a:t>Our goal for sprint 3 was to finish all the functionality we could in the time provided. We finalized the database implementations for all of our views. We improved the look and feel of the application as a whole. Most importantly, we have a fully working and usable frontend and backend application that Zublin will hopefully implement. We have a finished hierarchy of classes and views and models and an application that dynamically updates as you use it. This was our goal for this sprint. Although we did not achieve a few of our feature goals, we are confident if we had more time and a fourth team member, we could have.</a:t>
            </a:r>
            <a:r>
              <a:rPr b="1" lang="en" sz="1900">
                <a:solidFill>
                  <a:srgbClr val="000000"/>
                </a:solidFill>
              </a:rPr>
              <a:t> </a:t>
            </a:r>
            <a:endParaRPr b="1" sz="2800">
              <a:solidFill>
                <a:srgbClr val="000000"/>
              </a:solidFill>
            </a:endParaRPr>
          </a:p>
          <a:p>
            <a:pPr indent="0" lvl="0" marL="0" rtl="0" algn="l">
              <a:spcBef>
                <a:spcPts val="0"/>
              </a:spcBef>
              <a:spcAft>
                <a:spcPts val="1600"/>
              </a:spcAft>
              <a:buNone/>
            </a:pPr>
            <a:r>
              <a:t/>
            </a:r>
            <a:endParaRPr/>
          </a:p>
        </p:txBody>
      </p:sp>
      <p:pic>
        <p:nvPicPr>
          <p:cNvPr id="73" name="Google Shape;73;p15"/>
          <p:cNvPicPr preferRelativeResize="0"/>
          <p:nvPr/>
        </p:nvPicPr>
        <p:blipFill>
          <a:blip r:embed="rId3">
            <a:alphaModFix/>
          </a:blip>
          <a:stretch>
            <a:fillRect/>
          </a:stretch>
        </p:blipFill>
        <p:spPr>
          <a:xfrm>
            <a:off x="7498800" y="4102150"/>
            <a:ext cx="1333500" cy="466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Source Code Pro"/>
                <a:ea typeface="Source Code Pro"/>
                <a:cs typeface="Source Code Pro"/>
                <a:sym typeface="Source Code Pro"/>
              </a:rPr>
              <a:t>Sprint 3 - Accomplishments</a:t>
            </a:r>
            <a:endParaRPr>
              <a:solidFill>
                <a:srgbClr val="000000"/>
              </a:solidFill>
              <a:latin typeface="Source Code Pro"/>
              <a:ea typeface="Source Code Pro"/>
              <a:cs typeface="Source Code Pro"/>
              <a:sym typeface="Source Code Pro"/>
            </a:endParaRPr>
          </a:p>
        </p:txBody>
      </p:sp>
      <p:sp>
        <p:nvSpPr>
          <p:cNvPr id="79" name="Google Shape;79;p16"/>
          <p:cNvSpPr txBox="1"/>
          <p:nvPr>
            <p:ph idx="1" type="body"/>
          </p:nvPr>
        </p:nvSpPr>
        <p:spPr>
          <a:xfrm>
            <a:off x="311700" y="1228675"/>
            <a:ext cx="8520600" cy="3340200"/>
          </a:xfrm>
          <a:prstGeom prst="rect">
            <a:avLst/>
          </a:prstGeom>
          <a:solidFill>
            <a:srgbClr val="D72622"/>
          </a:solidFill>
        </p:spPr>
        <p:txBody>
          <a:bodyPr anchorCtr="0" anchor="t" bIns="91425" lIns="91425" spcFirstLastPara="1" rIns="91425" wrap="square" tIns="91425">
            <a:noAutofit/>
          </a:bodyPr>
          <a:lstStyle/>
          <a:p>
            <a:pPr indent="-323850" lvl="0" marL="457200" rtl="0" algn="l">
              <a:spcBef>
                <a:spcPts val="0"/>
              </a:spcBef>
              <a:spcAft>
                <a:spcPts val="0"/>
              </a:spcAft>
              <a:buClr>
                <a:srgbClr val="000000"/>
              </a:buClr>
              <a:buSzPts val="1500"/>
              <a:buChar char="●"/>
            </a:pPr>
            <a:r>
              <a:rPr b="1" lang="en" sz="1500">
                <a:solidFill>
                  <a:srgbClr val="000000"/>
                </a:solidFill>
              </a:rPr>
              <a:t>Upgraded some UI functionality for the application to make it look more visually appealing</a:t>
            </a:r>
            <a:endParaRPr b="1" sz="1500">
              <a:solidFill>
                <a:srgbClr val="000000"/>
              </a:solidFill>
            </a:endParaRPr>
          </a:p>
          <a:p>
            <a:pPr indent="-323850" lvl="0" marL="457200" rtl="0" algn="l">
              <a:spcBef>
                <a:spcPts val="0"/>
              </a:spcBef>
              <a:spcAft>
                <a:spcPts val="0"/>
              </a:spcAft>
              <a:buClr>
                <a:srgbClr val="000000"/>
              </a:buClr>
              <a:buSzPts val="1500"/>
              <a:buChar char="●"/>
            </a:pPr>
            <a:r>
              <a:rPr b="1" lang="en" sz="1500">
                <a:solidFill>
                  <a:srgbClr val="000000"/>
                </a:solidFill>
              </a:rPr>
              <a:t>Figured out some last minute functionality that made the application more fluid when being used</a:t>
            </a:r>
            <a:endParaRPr b="1" sz="1500">
              <a:solidFill>
                <a:srgbClr val="000000"/>
              </a:solidFill>
            </a:endParaRPr>
          </a:p>
          <a:p>
            <a:pPr indent="-323850" lvl="0" marL="457200" rtl="0" algn="l">
              <a:spcBef>
                <a:spcPts val="0"/>
              </a:spcBef>
              <a:spcAft>
                <a:spcPts val="0"/>
              </a:spcAft>
              <a:buClr>
                <a:srgbClr val="000000"/>
              </a:buClr>
              <a:buSzPts val="1500"/>
              <a:buChar char="●"/>
            </a:pPr>
            <a:r>
              <a:rPr b="1" lang="en" sz="1500">
                <a:solidFill>
                  <a:srgbClr val="000000"/>
                </a:solidFill>
              </a:rPr>
              <a:t>Made a very detailed and visually appealing website for our project files and project video</a:t>
            </a:r>
            <a:endParaRPr b="1" sz="1500">
              <a:solidFill>
                <a:srgbClr val="000000"/>
              </a:solidFill>
            </a:endParaRPr>
          </a:p>
          <a:p>
            <a:pPr indent="-323850" lvl="0" marL="457200" rtl="0" algn="l">
              <a:spcBef>
                <a:spcPts val="0"/>
              </a:spcBef>
              <a:spcAft>
                <a:spcPts val="0"/>
              </a:spcAft>
              <a:buClr>
                <a:srgbClr val="000000"/>
              </a:buClr>
              <a:buSzPts val="1500"/>
              <a:buChar char="●"/>
            </a:pPr>
            <a:r>
              <a:rPr b="1" lang="en" sz="1500">
                <a:solidFill>
                  <a:srgbClr val="000000"/>
                </a:solidFill>
              </a:rPr>
              <a:t>Will hand off code to the company in an easy manner, the files and information they need are already organized to make the application transition as simple as possible</a:t>
            </a:r>
            <a:endParaRPr b="1" sz="1500">
              <a:solidFill>
                <a:srgbClr val="000000"/>
              </a:solidFill>
            </a:endParaRPr>
          </a:p>
          <a:p>
            <a:pPr indent="-323850" lvl="0" marL="457200" rtl="0" algn="l">
              <a:spcBef>
                <a:spcPts val="0"/>
              </a:spcBef>
              <a:spcAft>
                <a:spcPts val="0"/>
              </a:spcAft>
              <a:buClr>
                <a:srgbClr val="000000"/>
              </a:buClr>
              <a:buSzPts val="1500"/>
              <a:buChar char="●"/>
            </a:pPr>
            <a:r>
              <a:rPr b="1" lang="en" sz="1500">
                <a:solidFill>
                  <a:srgbClr val="000000"/>
                </a:solidFill>
              </a:rPr>
              <a:t>Managed to get a moderate notification system working for managers reviewing the ideas of employees</a:t>
            </a:r>
            <a:endParaRPr b="1" sz="1500">
              <a:solidFill>
                <a:srgbClr val="000000"/>
              </a:solidFill>
            </a:endParaRPr>
          </a:p>
          <a:p>
            <a:pPr indent="-323850" lvl="0" marL="457200" rtl="0" algn="l">
              <a:spcBef>
                <a:spcPts val="0"/>
              </a:spcBef>
              <a:spcAft>
                <a:spcPts val="0"/>
              </a:spcAft>
              <a:buClr>
                <a:srgbClr val="000000"/>
              </a:buClr>
              <a:buSzPts val="1500"/>
              <a:buChar char="●"/>
            </a:pPr>
            <a:r>
              <a:rPr b="1" lang="en" sz="1500">
                <a:solidFill>
                  <a:srgbClr val="000000"/>
                </a:solidFill>
              </a:rPr>
              <a:t>We created a well-formatted website to display app</a:t>
            </a:r>
            <a:endParaRPr b="1" sz="1500">
              <a:solidFill>
                <a:srgbClr val="000000"/>
              </a:solidFill>
            </a:endParaRPr>
          </a:p>
          <a:p>
            <a:pPr indent="0" lvl="0" marL="0" rtl="0" algn="l">
              <a:spcBef>
                <a:spcPts val="1600"/>
              </a:spcBef>
              <a:spcAft>
                <a:spcPts val="1600"/>
              </a:spcAft>
              <a:buNone/>
            </a:pPr>
            <a:r>
              <a:t/>
            </a:r>
            <a:endParaRPr sz="1600"/>
          </a:p>
        </p:txBody>
      </p:sp>
      <p:pic>
        <p:nvPicPr>
          <p:cNvPr id="80" name="Google Shape;80;p16"/>
          <p:cNvPicPr preferRelativeResize="0"/>
          <p:nvPr/>
        </p:nvPicPr>
        <p:blipFill>
          <a:blip r:embed="rId3">
            <a:alphaModFix/>
          </a:blip>
          <a:stretch>
            <a:fillRect/>
          </a:stretch>
        </p:blipFill>
        <p:spPr>
          <a:xfrm>
            <a:off x="7498800" y="4102150"/>
            <a:ext cx="1333500" cy="466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Source Code Pro"/>
                <a:ea typeface="Source Code Pro"/>
                <a:cs typeface="Source Code Pro"/>
                <a:sym typeface="Source Code Pro"/>
              </a:rPr>
              <a:t>Sprint 3</a:t>
            </a:r>
            <a:r>
              <a:rPr lang="en">
                <a:solidFill>
                  <a:srgbClr val="000000"/>
                </a:solidFill>
                <a:latin typeface="Source Code Pro"/>
                <a:ea typeface="Source Code Pro"/>
                <a:cs typeface="Source Code Pro"/>
                <a:sym typeface="Source Code Pro"/>
              </a:rPr>
              <a:t> - Backlog</a:t>
            </a:r>
            <a:endParaRPr>
              <a:solidFill>
                <a:srgbClr val="000000"/>
              </a:solidFill>
              <a:latin typeface="Source Code Pro"/>
              <a:ea typeface="Source Code Pro"/>
              <a:cs typeface="Source Code Pro"/>
              <a:sym typeface="Source Code Pro"/>
            </a:endParaRPr>
          </a:p>
        </p:txBody>
      </p:sp>
      <p:sp>
        <p:nvSpPr>
          <p:cNvPr id="86" name="Google Shape;86;p17"/>
          <p:cNvSpPr txBox="1"/>
          <p:nvPr>
            <p:ph idx="1" type="body"/>
          </p:nvPr>
        </p:nvSpPr>
        <p:spPr>
          <a:xfrm>
            <a:off x="311700" y="1093850"/>
            <a:ext cx="8520600" cy="3474900"/>
          </a:xfrm>
          <a:prstGeom prst="rect">
            <a:avLst/>
          </a:prstGeom>
          <a:solidFill>
            <a:srgbClr val="D72622"/>
          </a:solidFill>
        </p:spPr>
        <p:txBody>
          <a:bodyPr anchorCtr="0" anchor="t" bIns="91425" lIns="91425" spcFirstLastPara="1" rIns="91425" wrap="square" tIns="91425">
            <a:noAutofit/>
          </a:bodyPr>
          <a:lstStyle/>
          <a:p>
            <a:pPr indent="0" lvl="0" marL="0" rtl="0" algn="l">
              <a:spcBef>
                <a:spcPts val="0"/>
              </a:spcBef>
              <a:spcAft>
                <a:spcPts val="0"/>
              </a:spcAft>
              <a:buNone/>
            </a:pPr>
            <a:r>
              <a:t/>
            </a:r>
            <a:endParaRPr b="1" sz="2000">
              <a:solidFill>
                <a:srgbClr val="000000"/>
              </a:solidFill>
            </a:endParaRPr>
          </a:p>
          <a:p>
            <a:pPr indent="0" lvl="0" marL="0" rtl="0" algn="l">
              <a:spcBef>
                <a:spcPts val="1600"/>
              </a:spcBef>
              <a:spcAft>
                <a:spcPts val="1600"/>
              </a:spcAft>
              <a:buNone/>
            </a:pPr>
            <a:r>
              <a:t/>
            </a:r>
            <a:endParaRPr/>
          </a:p>
        </p:txBody>
      </p:sp>
      <p:pic>
        <p:nvPicPr>
          <p:cNvPr id="87" name="Google Shape;87;p17"/>
          <p:cNvPicPr preferRelativeResize="0"/>
          <p:nvPr/>
        </p:nvPicPr>
        <p:blipFill>
          <a:blip r:embed="rId3">
            <a:alphaModFix/>
          </a:blip>
          <a:stretch>
            <a:fillRect/>
          </a:stretch>
        </p:blipFill>
        <p:spPr>
          <a:xfrm>
            <a:off x="1373388" y="1364863"/>
            <a:ext cx="6397225" cy="2737275"/>
          </a:xfrm>
          <a:prstGeom prst="rect">
            <a:avLst/>
          </a:prstGeom>
          <a:noFill/>
          <a:ln>
            <a:noFill/>
          </a:ln>
        </p:spPr>
      </p:pic>
      <p:pic>
        <p:nvPicPr>
          <p:cNvPr id="88" name="Google Shape;88;p17"/>
          <p:cNvPicPr preferRelativeResize="0"/>
          <p:nvPr/>
        </p:nvPicPr>
        <p:blipFill>
          <a:blip r:embed="rId4">
            <a:alphaModFix/>
          </a:blip>
          <a:stretch>
            <a:fillRect/>
          </a:stretch>
        </p:blipFill>
        <p:spPr>
          <a:xfrm>
            <a:off x="7498800" y="4102150"/>
            <a:ext cx="1333500" cy="466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Source Code Pro"/>
                <a:ea typeface="Source Code Pro"/>
                <a:cs typeface="Source Code Pro"/>
                <a:sym typeface="Source Code Pro"/>
              </a:rPr>
              <a:t>Project - Backlog</a:t>
            </a:r>
            <a:endParaRPr>
              <a:solidFill>
                <a:srgbClr val="000000"/>
              </a:solidFill>
              <a:latin typeface="Source Code Pro"/>
              <a:ea typeface="Source Code Pro"/>
              <a:cs typeface="Source Code Pro"/>
              <a:sym typeface="Source Code Pro"/>
            </a:endParaRPr>
          </a:p>
        </p:txBody>
      </p:sp>
      <p:sp>
        <p:nvSpPr>
          <p:cNvPr id="94" name="Google Shape;94;p18"/>
          <p:cNvSpPr txBox="1"/>
          <p:nvPr>
            <p:ph idx="1" type="body"/>
          </p:nvPr>
        </p:nvSpPr>
        <p:spPr>
          <a:xfrm>
            <a:off x="311700" y="1082850"/>
            <a:ext cx="8520600" cy="3486000"/>
          </a:xfrm>
          <a:prstGeom prst="rect">
            <a:avLst/>
          </a:prstGeom>
          <a:solidFill>
            <a:srgbClr val="D72622"/>
          </a:solidFill>
        </p:spPr>
        <p:txBody>
          <a:bodyPr anchorCtr="0" anchor="t" bIns="91425" lIns="91425" spcFirstLastPara="1" rIns="91425" wrap="square" tIns="91425">
            <a:noAutofit/>
          </a:bodyPr>
          <a:lstStyle/>
          <a:p>
            <a:pPr indent="0" lvl="0" marL="0" rtl="0" algn="l">
              <a:spcBef>
                <a:spcPts val="0"/>
              </a:spcBef>
              <a:spcAft>
                <a:spcPts val="0"/>
              </a:spcAft>
              <a:buNone/>
            </a:pPr>
            <a:r>
              <a:t/>
            </a:r>
            <a:endParaRPr b="1" sz="2000">
              <a:solidFill>
                <a:srgbClr val="000000"/>
              </a:solidFill>
            </a:endParaRPr>
          </a:p>
          <a:p>
            <a:pPr indent="0" lvl="0" marL="0" rtl="0" algn="l">
              <a:spcBef>
                <a:spcPts val="1600"/>
              </a:spcBef>
              <a:spcAft>
                <a:spcPts val="1600"/>
              </a:spcAft>
              <a:buNone/>
            </a:pPr>
            <a:r>
              <a:t/>
            </a:r>
            <a:endParaRPr/>
          </a:p>
        </p:txBody>
      </p:sp>
      <p:pic>
        <p:nvPicPr>
          <p:cNvPr id="95" name="Google Shape;95;p18"/>
          <p:cNvPicPr preferRelativeResize="0"/>
          <p:nvPr/>
        </p:nvPicPr>
        <p:blipFill>
          <a:blip r:embed="rId3">
            <a:alphaModFix/>
          </a:blip>
          <a:stretch>
            <a:fillRect/>
          </a:stretch>
        </p:blipFill>
        <p:spPr>
          <a:xfrm>
            <a:off x="7498800" y="4102150"/>
            <a:ext cx="1333500" cy="466725"/>
          </a:xfrm>
          <a:prstGeom prst="rect">
            <a:avLst/>
          </a:prstGeom>
          <a:noFill/>
          <a:ln>
            <a:noFill/>
          </a:ln>
        </p:spPr>
      </p:pic>
      <p:pic>
        <p:nvPicPr>
          <p:cNvPr id="96" name="Google Shape;96;p18"/>
          <p:cNvPicPr preferRelativeResize="0"/>
          <p:nvPr/>
        </p:nvPicPr>
        <p:blipFill>
          <a:blip r:embed="rId4">
            <a:alphaModFix/>
          </a:blip>
          <a:stretch>
            <a:fillRect/>
          </a:stretch>
        </p:blipFill>
        <p:spPr>
          <a:xfrm>
            <a:off x="1613525" y="1251674"/>
            <a:ext cx="5916951" cy="31483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Source Code Pro"/>
                <a:ea typeface="Source Code Pro"/>
                <a:cs typeface="Source Code Pro"/>
                <a:sym typeface="Source Code Pro"/>
              </a:rPr>
              <a:t>Overall Reflection</a:t>
            </a:r>
            <a:endParaRPr>
              <a:solidFill>
                <a:srgbClr val="000000"/>
              </a:solidFill>
              <a:latin typeface="Source Code Pro"/>
              <a:ea typeface="Source Code Pro"/>
              <a:cs typeface="Source Code Pro"/>
              <a:sym typeface="Source Code Pro"/>
            </a:endParaRPr>
          </a:p>
        </p:txBody>
      </p:sp>
      <p:sp>
        <p:nvSpPr>
          <p:cNvPr id="102" name="Google Shape;102;p19"/>
          <p:cNvSpPr txBox="1"/>
          <p:nvPr>
            <p:ph idx="1" type="body"/>
          </p:nvPr>
        </p:nvSpPr>
        <p:spPr>
          <a:xfrm>
            <a:off x="311700" y="1228675"/>
            <a:ext cx="8520600" cy="3340200"/>
          </a:xfrm>
          <a:prstGeom prst="rect">
            <a:avLst/>
          </a:prstGeom>
          <a:solidFill>
            <a:srgbClr val="D72622"/>
          </a:solidFill>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Char char="●"/>
            </a:pPr>
            <a:r>
              <a:rPr b="1" lang="en" sz="1700">
                <a:solidFill>
                  <a:srgbClr val="000000"/>
                </a:solidFill>
              </a:rPr>
              <a:t>Basic notifications, only displays count of new ideas on a set timer</a:t>
            </a:r>
            <a:endParaRPr b="1" sz="1700">
              <a:solidFill>
                <a:srgbClr val="000000"/>
              </a:solidFill>
            </a:endParaRPr>
          </a:p>
          <a:p>
            <a:pPr indent="-336550" lvl="0" marL="457200" rtl="0" algn="l">
              <a:spcBef>
                <a:spcPts val="0"/>
              </a:spcBef>
              <a:spcAft>
                <a:spcPts val="0"/>
              </a:spcAft>
              <a:buClr>
                <a:srgbClr val="000000"/>
              </a:buClr>
              <a:buSzPts val="1700"/>
              <a:buChar char="●"/>
            </a:pPr>
            <a:r>
              <a:rPr b="1" lang="en" sz="1700">
                <a:solidFill>
                  <a:srgbClr val="000000"/>
                </a:solidFill>
              </a:rPr>
              <a:t>Left finalizing internationalization until the end</a:t>
            </a:r>
            <a:endParaRPr b="1" sz="1700">
              <a:solidFill>
                <a:srgbClr val="000000"/>
              </a:solidFill>
            </a:endParaRPr>
          </a:p>
          <a:p>
            <a:pPr indent="-336550" lvl="0" marL="457200" rtl="0" algn="l">
              <a:spcBef>
                <a:spcPts val="0"/>
              </a:spcBef>
              <a:spcAft>
                <a:spcPts val="0"/>
              </a:spcAft>
              <a:buClr>
                <a:srgbClr val="000000"/>
              </a:buClr>
              <a:buSzPts val="1700"/>
              <a:buChar char="●"/>
            </a:pPr>
            <a:r>
              <a:rPr b="1" lang="en" sz="1700">
                <a:solidFill>
                  <a:srgbClr val="000000"/>
                </a:solidFill>
              </a:rPr>
              <a:t>Ran out of time to implement stretch goals, i.e. gps location, storing audio / photos</a:t>
            </a:r>
            <a:endParaRPr b="1" sz="1700">
              <a:solidFill>
                <a:srgbClr val="000000"/>
              </a:solidFill>
            </a:endParaRPr>
          </a:p>
          <a:p>
            <a:pPr indent="-336550" lvl="0" marL="457200" rtl="0" algn="l">
              <a:spcBef>
                <a:spcPts val="0"/>
              </a:spcBef>
              <a:spcAft>
                <a:spcPts val="0"/>
              </a:spcAft>
              <a:buClr>
                <a:srgbClr val="000000"/>
              </a:buClr>
              <a:buSzPts val="1700"/>
              <a:buChar char="●"/>
            </a:pPr>
            <a:r>
              <a:rPr b="1" lang="en" sz="1700">
                <a:solidFill>
                  <a:srgbClr val="000000"/>
                </a:solidFill>
              </a:rPr>
              <a:t>Overall time crunch at the end of project to clean up loose ends</a:t>
            </a:r>
            <a:endParaRPr b="1" sz="1700">
              <a:solidFill>
                <a:srgbClr val="000000"/>
              </a:solidFill>
            </a:endParaRPr>
          </a:p>
          <a:p>
            <a:pPr indent="-336550" lvl="0" marL="457200" rtl="0" algn="l">
              <a:spcBef>
                <a:spcPts val="0"/>
              </a:spcBef>
              <a:spcAft>
                <a:spcPts val="0"/>
              </a:spcAft>
              <a:buClr>
                <a:srgbClr val="000000"/>
              </a:buClr>
              <a:buSzPts val="1700"/>
              <a:buChar char="●"/>
            </a:pPr>
            <a:r>
              <a:rPr b="1" lang="en" sz="1700">
                <a:solidFill>
                  <a:srgbClr val="000000"/>
                </a:solidFill>
              </a:rPr>
              <a:t>Did not account for break into time estimation for sprint 3</a:t>
            </a:r>
            <a:endParaRPr b="1" sz="1700">
              <a:solidFill>
                <a:srgbClr val="000000"/>
              </a:solidFill>
            </a:endParaRPr>
          </a:p>
          <a:p>
            <a:pPr indent="0" lvl="0" marL="0" rtl="0" algn="l">
              <a:spcBef>
                <a:spcPts val="1600"/>
              </a:spcBef>
              <a:spcAft>
                <a:spcPts val="1600"/>
              </a:spcAft>
              <a:buNone/>
            </a:pPr>
            <a:r>
              <a:t/>
            </a:r>
            <a:endParaRPr sz="1600"/>
          </a:p>
        </p:txBody>
      </p:sp>
      <p:pic>
        <p:nvPicPr>
          <p:cNvPr id="103" name="Google Shape;103;p19"/>
          <p:cNvPicPr preferRelativeResize="0"/>
          <p:nvPr/>
        </p:nvPicPr>
        <p:blipFill>
          <a:blip r:embed="rId3">
            <a:alphaModFix/>
          </a:blip>
          <a:stretch>
            <a:fillRect/>
          </a:stretch>
        </p:blipFill>
        <p:spPr>
          <a:xfrm>
            <a:off x="7498800" y="4102150"/>
            <a:ext cx="1333500" cy="466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Source Code Pro"/>
                <a:ea typeface="Source Code Pro"/>
                <a:cs typeface="Source Code Pro"/>
                <a:sym typeface="Source Code Pro"/>
              </a:rPr>
              <a:t>Test Cases - Passing</a:t>
            </a:r>
            <a:endParaRPr>
              <a:solidFill>
                <a:srgbClr val="000000"/>
              </a:solidFill>
              <a:latin typeface="Source Code Pro"/>
              <a:ea typeface="Source Code Pro"/>
              <a:cs typeface="Source Code Pro"/>
              <a:sym typeface="Source Code Pro"/>
            </a:endParaRPr>
          </a:p>
        </p:txBody>
      </p:sp>
      <p:sp>
        <p:nvSpPr>
          <p:cNvPr id="109" name="Google Shape;109;p20"/>
          <p:cNvSpPr txBox="1"/>
          <p:nvPr>
            <p:ph idx="1" type="body"/>
          </p:nvPr>
        </p:nvSpPr>
        <p:spPr>
          <a:xfrm>
            <a:off x="311700" y="1228675"/>
            <a:ext cx="8520600" cy="3340200"/>
          </a:xfrm>
          <a:prstGeom prst="rect">
            <a:avLst/>
          </a:prstGeom>
          <a:solidFill>
            <a:srgbClr val="D72622"/>
          </a:solidFill>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000000"/>
              </a:solidFill>
            </a:endParaRPr>
          </a:p>
          <a:p>
            <a:pPr indent="0" lvl="0" marL="0" rtl="0" algn="l">
              <a:spcBef>
                <a:spcPts val="1600"/>
              </a:spcBef>
              <a:spcAft>
                <a:spcPts val="1600"/>
              </a:spcAft>
              <a:buNone/>
            </a:pPr>
            <a:r>
              <a:t/>
            </a:r>
            <a:endParaRPr sz="1600"/>
          </a:p>
        </p:txBody>
      </p:sp>
      <p:pic>
        <p:nvPicPr>
          <p:cNvPr id="110" name="Google Shape;110;p20"/>
          <p:cNvPicPr preferRelativeResize="0"/>
          <p:nvPr/>
        </p:nvPicPr>
        <p:blipFill>
          <a:blip r:embed="rId3">
            <a:alphaModFix/>
          </a:blip>
          <a:stretch>
            <a:fillRect/>
          </a:stretch>
        </p:blipFill>
        <p:spPr>
          <a:xfrm>
            <a:off x="7498800" y="4102150"/>
            <a:ext cx="1333500" cy="466725"/>
          </a:xfrm>
          <a:prstGeom prst="rect">
            <a:avLst/>
          </a:prstGeom>
          <a:noFill/>
          <a:ln>
            <a:noFill/>
          </a:ln>
        </p:spPr>
      </p:pic>
      <p:sp>
        <p:nvSpPr>
          <p:cNvPr id="111" name="Google Shape;111;p20"/>
          <p:cNvSpPr txBox="1"/>
          <p:nvPr/>
        </p:nvSpPr>
        <p:spPr>
          <a:xfrm>
            <a:off x="4732075" y="4135563"/>
            <a:ext cx="2720400" cy="399900"/>
          </a:xfrm>
          <a:prstGeom prst="rect">
            <a:avLst/>
          </a:prstGeom>
          <a:solidFill>
            <a:srgbClr val="D7262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Source Code Pro"/>
                <a:ea typeface="Source Code Pro"/>
                <a:cs typeface="Source Code Pro"/>
                <a:sym typeface="Source Code Pro"/>
              </a:rPr>
              <a:t>43/43 tests are passing</a:t>
            </a:r>
            <a:endParaRPr b="1">
              <a:latin typeface="Source Code Pro"/>
              <a:ea typeface="Source Code Pro"/>
              <a:cs typeface="Source Code Pro"/>
              <a:sym typeface="Source Code Pro"/>
            </a:endParaRPr>
          </a:p>
        </p:txBody>
      </p:sp>
      <p:pic>
        <p:nvPicPr>
          <p:cNvPr id="112" name="Google Shape;112;p20"/>
          <p:cNvPicPr preferRelativeResize="0"/>
          <p:nvPr/>
        </p:nvPicPr>
        <p:blipFill rotWithShape="1">
          <a:blip r:embed="rId4">
            <a:alphaModFix/>
          </a:blip>
          <a:srcRect b="46615" l="0" r="0" t="0"/>
          <a:stretch/>
        </p:blipFill>
        <p:spPr>
          <a:xfrm>
            <a:off x="777300" y="1446350"/>
            <a:ext cx="2600450" cy="2745776"/>
          </a:xfrm>
          <a:prstGeom prst="rect">
            <a:avLst/>
          </a:prstGeom>
          <a:noFill/>
          <a:ln>
            <a:noFill/>
          </a:ln>
        </p:spPr>
      </p:pic>
      <p:pic>
        <p:nvPicPr>
          <p:cNvPr id="113" name="Google Shape;113;p20"/>
          <p:cNvPicPr preferRelativeResize="0"/>
          <p:nvPr/>
        </p:nvPicPr>
        <p:blipFill rotWithShape="1">
          <a:blip r:embed="rId4">
            <a:alphaModFix/>
          </a:blip>
          <a:srcRect b="0" l="0" r="0" t="53126"/>
          <a:stretch/>
        </p:blipFill>
        <p:spPr>
          <a:xfrm>
            <a:off x="3970275" y="1366288"/>
            <a:ext cx="2600450" cy="24109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292850"/>
            <a:ext cx="8520600" cy="801000"/>
          </a:xfrm>
          <a:prstGeom prst="rect">
            <a:avLst/>
          </a:prstGeom>
          <a:effectLst>
            <a:outerShdw blurRad="57150" rotWithShape="0" algn="bl" dist="19050">
              <a:srgbClr val="000000">
                <a:alpha val="69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Source Code Pro"/>
                <a:ea typeface="Source Code Pro"/>
                <a:cs typeface="Source Code Pro"/>
                <a:sym typeface="Source Code Pro"/>
              </a:rPr>
              <a:t>Test Cases - User Info </a:t>
            </a:r>
            <a:endParaRPr>
              <a:solidFill>
                <a:srgbClr val="000000"/>
              </a:solidFill>
              <a:latin typeface="Source Code Pro"/>
              <a:ea typeface="Source Code Pro"/>
              <a:cs typeface="Source Code Pro"/>
              <a:sym typeface="Source Code Pro"/>
            </a:endParaRPr>
          </a:p>
        </p:txBody>
      </p:sp>
      <p:sp>
        <p:nvSpPr>
          <p:cNvPr id="119" name="Google Shape;119;p21"/>
          <p:cNvSpPr txBox="1"/>
          <p:nvPr>
            <p:ph idx="1" type="body"/>
          </p:nvPr>
        </p:nvSpPr>
        <p:spPr>
          <a:xfrm>
            <a:off x="311700" y="1228675"/>
            <a:ext cx="8520600" cy="3340200"/>
          </a:xfrm>
          <a:prstGeom prst="rect">
            <a:avLst/>
          </a:prstGeom>
          <a:solidFill>
            <a:srgbClr val="D72622"/>
          </a:solidFill>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rgbClr val="000000"/>
              </a:solidFill>
            </a:endParaRPr>
          </a:p>
          <a:p>
            <a:pPr indent="0" lvl="0" marL="0" rtl="0" algn="l">
              <a:spcBef>
                <a:spcPts val="1600"/>
              </a:spcBef>
              <a:spcAft>
                <a:spcPts val="1600"/>
              </a:spcAft>
              <a:buNone/>
            </a:pPr>
            <a:r>
              <a:t/>
            </a:r>
            <a:endParaRPr sz="1600"/>
          </a:p>
        </p:txBody>
      </p:sp>
      <p:pic>
        <p:nvPicPr>
          <p:cNvPr id="120" name="Google Shape;120;p21"/>
          <p:cNvPicPr preferRelativeResize="0"/>
          <p:nvPr/>
        </p:nvPicPr>
        <p:blipFill>
          <a:blip r:embed="rId3">
            <a:alphaModFix/>
          </a:blip>
          <a:stretch>
            <a:fillRect/>
          </a:stretch>
        </p:blipFill>
        <p:spPr>
          <a:xfrm>
            <a:off x="7498800" y="4102150"/>
            <a:ext cx="1333500" cy="466725"/>
          </a:xfrm>
          <a:prstGeom prst="rect">
            <a:avLst/>
          </a:prstGeom>
          <a:noFill/>
          <a:ln>
            <a:noFill/>
          </a:ln>
        </p:spPr>
      </p:pic>
      <p:sp>
        <p:nvSpPr>
          <p:cNvPr id="121" name="Google Shape;121;p21"/>
          <p:cNvSpPr txBox="1"/>
          <p:nvPr/>
        </p:nvSpPr>
        <p:spPr>
          <a:xfrm>
            <a:off x="4647625" y="1541250"/>
            <a:ext cx="3517800" cy="2113500"/>
          </a:xfrm>
          <a:prstGeom prst="rect">
            <a:avLst/>
          </a:prstGeom>
          <a:solidFill>
            <a:srgbClr val="D72622"/>
          </a:solid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Source Code Pro"/>
              <a:buChar char="-"/>
            </a:pPr>
            <a:r>
              <a:rPr b="1" lang="en">
                <a:latin typeface="Source Code Pro"/>
                <a:ea typeface="Source Code Pro"/>
                <a:cs typeface="Source Code Pro"/>
                <a:sym typeface="Source Code Pro"/>
              </a:rPr>
              <a:t>We added test cases related to the comments class to cover the functionality. </a:t>
            </a:r>
            <a:endParaRPr b="1">
              <a:latin typeface="Source Code Pro"/>
              <a:ea typeface="Source Code Pro"/>
              <a:cs typeface="Source Code Pro"/>
              <a:sym typeface="Source Code Pro"/>
            </a:endParaRPr>
          </a:p>
          <a:p>
            <a:pPr indent="-317500" lvl="0" marL="457200" rtl="0" algn="l">
              <a:spcBef>
                <a:spcPts val="0"/>
              </a:spcBef>
              <a:spcAft>
                <a:spcPts val="0"/>
              </a:spcAft>
              <a:buSzPts val="1400"/>
              <a:buFont typeface="Source Code Pro"/>
              <a:buChar char="-"/>
            </a:pPr>
            <a:r>
              <a:rPr b="1" lang="en">
                <a:latin typeface="Source Code Pro"/>
                <a:ea typeface="Source Code Pro"/>
                <a:cs typeface="Source Code Pro"/>
                <a:sym typeface="Source Code Pro"/>
              </a:rPr>
              <a:t>The purpose of the class is to store values related to the information stored about comments in our database.</a:t>
            </a:r>
            <a:endParaRPr b="1">
              <a:latin typeface="Source Code Pro"/>
              <a:ea typeface="Source Code Pro"/>
              <a:cs typeface="Source Code Pro"/>
              <a:sym typeface="Source Code Pro"/>
            </a:endParaRPr>
          </a:p>
        </p:txBody>
      </p:sp>
      <p:pic>
        <p:nvPicPr>
          <p:cNvPr id="122" name="Google Shape;122;p21"/>
          <p:cNvPicPr preferRelativeResize="0"/>
          <p:nvPr/>
        </p:nvPicPr>
        <p:blipFill rotWithShape="1">
          <a:blip r:embed="rId4">
            <a:alphaModFix/>
          </a:blip>
          <a:srcRect b="10498" l="0" r="62721" t="5446"/>
          <a:stretch/>
        </p:blipFill>
        <p:spPr>
          <a:xfrm>
            <a:off x="750250" y="1228675"/>
            <a:ext cx="2683899" cy="33064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